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68" r:id="rId6"/>
    <p:sldId id="271" r:id="rId7"/>
    <p:sldId id="265" r:id="rId8"/>
    <p:sldId id="262" r:id="rId9"/>
    <p:sldId id="272" r:id="rId10"/>
    <p:sldId id="273" r:id="rId11"/>
    <p:sldId id="276" r:id="rId12"/>
    <p:sldId id="278" r:id="rId13"/>
    <p:sldId id="270" r:id="rId14"/>
    <p:sldId id="274" r:id="rId15"/>
    <p:sldId id="275" r:id="rId16"/>
    <p:sldId id="279" r:id="rId17"/>
    <p:sldId id="280" r:id="rId18"/>
    <p:sldId id="281" r:id="rId19"/>
    <p:sldId id="277" r:id="rId20"/>
    <p:sldId id="263" r:id="rId21"/>
    <p:sldId id="264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11" autoAdjust="0"/>
  </p:normalViewPr>
  <p:slideViewPr>
    <p:cSldViewPr>
      <p:cViewPr>
        <p:scale>
          <a:sx n="75" d="100"/>
          <a:sy n="75" d="100"/>
        </p:scale>
        <p:origin x="-12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8AE5E-31B6-457B-AC7C-FA77913EB8D4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AEDF3-D63B-4126-B330-E55D87477B3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901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Berechnung</a:t>
            </a:r>
            <a:r>
              <a:rPr lang="de-CH" baseline="0" dirty="0" smtClean="0"/>
              <a:t> einer Rundreise </a:t>
            </a:r>
            <a:r>
              <a:rPr lang="de-CH" baseline="0" dirty="0" smtClean="0">
                <a:sym typeface="Wingdings" panose="05000000000000000000" pitchFamily="2" charset="2"/>
              </a:rPr>
              <a:t> 10^-9s</a:t>
            </a:r>
          </a:p>
          <a:p>
            <a:r>
              <a:rPr lang="de-CH" baseline="0" dirty="0" smtClean="0">
                <a:sym typeface="Wingdings" panose="05000000000000000000" pitchFamily="2" charset="2"/>
              </a:rPr>
              <a:t>Für 30 Städten brauchten wir 8*10^15 Jahre (Vergleich Alter Universum 10^10 Jahre)</a:t>
            </a:r>
          </a:p>
          <a:p>
            <a:r>
              <a:rPr lang="de-CH" baseline="0" dirty="0" smtClean="0">
                <a:sym typeface="Wingdings" panose="05000000000000000000" pitchFamily="2" charset="2"/>
              </a:rPr>
              <a:t>Lösung nicht sicher die Beste, heuristische Herangehensweise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AEDF3-D63B-4126-B330-E55D87477B3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567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32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16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027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466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603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287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98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05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252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01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30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C12C8-EF49-4BCB-BA9B-A9561CC6DA3A}" type="datetimeFigureOut">
              <a:rPr lang="de-CH" smtClean="0"/>
              <a:t>14.12.2018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130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2664296"/>
          </a:xfrm>
        </p:spPr>
        <p:txBody>
          <a:bodyPr/>
          <a:lstStyle/>
          <a:p>
            <a:r>
              <a:rPr lang="de-CH" smtClean="0"/>
              <a:t>Project SamANTa</a:t>
            </a:r>
            <a:br>
              <a:rPr lang="de-CH" smtClean="0"/>
            </a:br>
            <a:r>
              <a:rPr lang="de-CH" sz="2800" smtClean="0"/>
              <a:t>Super Advanced Multi ANT Algorithm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9517" y="4312741"/>
            <a:ext cx="3392363" cy="1728192"/>
          </a:xfrm>
        </p:spPr>
        <p:txBody>
          <a:bodyPr/>
          <a:lstStyle/>
          <a:p>
            <a:r>
              <a:rPr lang="de-CH" smtClean="0"/>
              <a:t>Nora Salgo, Linus Stöckli, Quinten Groenveld</a:t>
            </a:r>
            <a:endParaRPr lang="de-CH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" r="8863" b="7616"/>
          <a:stretch/>
        </p:blipFill>
        <p:spPr bwMode="auto">
          <a:xfrm>
            <a:off x="5004048" y="3235602"/>
            <a:ext cx="3364097" cy="300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949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Durchgang mit einem Hindernis</a:t>
            </a:r>
            <a:endParaRPr lang="de-CH" dirty="0"/>
          </a:p>
        </p:txBody>
      </p:sp>
      <p:pic>
        <p:nvPicPr>
          <p:cNvPr id="5122" name="Picture 2" descr="C:\Users\Quinten\Documents\Uni Zurich\5. Semester\ESC202\Präsentation\1obsticle_perform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422370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Quinten\Documents\Uni Zurich\5. Semester\ESC202\Präsentation\1obsticle_run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24" y="1700808"/>
            <a:ext cx="422370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64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de-CH" dirty="0" smtClean="0"/>
              <a:t>Durchgang mit drei Hindernissen</a:t>
            </a:r>
            <a:endParaRPr lang="de-CH" dirty="0"/>
          </a:p>
        </p:txBody>
      </p:sp>
      <p:pic>
        <p:nvPicPr>
          <p:cNvPr id="6146" name="Picture 2" descr="C:\Users\Quinten\Documents\Uni Zurich\5. Semester\ESC202\Präsentation\2obsticles_run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41" y="1916870"/>
            <a:ext cx="4319647" cy="324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Quinten\Documents\Uni Zurich\5. Semester\ESC202\Präsentation\2obsticles_perform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245"/>
            <a:ext cx="4320480" cy="32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58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Alle Ameisen in Sackgassen</a:t>
            </a:r>
          </a:p>
          <a:p>
            <a:pPr marL="857250" lvl="1" indent="-457200">
              <a:buFont typeface="Wingdings"/>
              <a:buChar char="à"/>
            </a:pPr>
            <a:r>
              <a:rPr lang="de-CH" dirty="0" smtClean="0">
                <a:sym typeface="Wingdings" panose="05000000000000000000" pitchFamily="2" charset="2"/>
              </a:rPr>
              <a:t>Hindernis überschreiten</a:t>
            </a:r>
          </a:p>
          <a:p>
            <a:r>
              <a:rPr lang="de-CH" dirty="0" smtClean="0">
                <a:sym typeface="Wingdings" panose="05000000000000000000" pitchFamily="2" charset="2"/>
              </a:rPr>
              <a:t>Lösung: Mehrere Ameisen pro Stadt </a:t>
            </a:r>
            <a:r>
              <a:rPr lang="de-CH" dirty="0" err="1" smtClean="0">
                <a:sym typeface="Wingdings" panose="05000000000000000000" pitchFamily="2" charset="2"/>
              </a:rPr>
              <a:t>spawnen</a:t>
            </a:r>
            <a:endParaRPr lang="de-CH" dirty="0" smtClean="0">
              <a:sym typeface="Wingdings" panose="05000000000000000000" pitchFamily="2" charset="2"/>
            </a:endParaRPr>
          </a:p>
          <a:p>
            <a:r>
              <a:rPr lang="de-CH" dirty="0" smtClean="0">
                <a:sym typeface="Wingdings" panose="05000000000000000000" pitchFamily="2" charset="2"/>
              </a:rPr>
              <a:t>Keine Konvergenz</a:t>
            </a:r>
          </a:p>
          <a:p>
            <a:pPr marL="0" indent="0">
              <a:buNone/>
            </a:pPr>
            <a:endParaRPr lang="de-CH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2181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Weitere Anwendungen: </a:t>
            </a:r>
            <a:r>
              <a:rPr lang="de-CH" dirty="0" err="1" smtClean="0"/>
              <a:t>Shortest</a:t>
            </a:r>
            <a:r>
              <a:rPr lang="de-CH" dirty="0" smtClean="0"/>
              <a:t> Path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Ant</a:t>
            </a:r>
            <a:r>
              <a:rPr lang="de-CH" dirty="0" smtClean="0"/>
              <a:t> Algorithmus verwendet um kürzeste Strecke zwischen zwei Punkten zu finden</a:t>
            </a:r>
          </a:p>
          <a:p>
            <a:r>
              <a:rPr lang="de-CH" dirty="0" smtClean="0"/>
              <a:t>Beispiel Stadt Zürich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Strassennetz in eine </a:t>
            </a:r>
            <a:r>
              <a:rPr lang="de-CH" dirty="0" smtClean="0">
                <a:sym typeface="Wingdings" panose="05000000000000000000" pitchFamily="2" charset="2"/>
              </a:rPr>
              <a:t>binäre Maske </a:t>
            </a:r>
            <a:r>
              <a:rPr lang="de-CH" dirty="0" smtClean="0">
                <a:sym typeface="Wingdings" panose="05000000000000000000" pitchFamily="2" charset="2"/>
              </a:rPr>
              <a:t>umgewandelt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Ameisen dürfen nur auf </a:t>
            </a:r>
            <a:r>
              <a:rPr lang="de-CH" dirty="0" smtClean="0">
                <a:sym typeface="Wingdings" panose="05000000000000000000" pitchFamily="2" charset="2"/>
              </a:rPr>
              <a:t>Flächen </a:t>
            </a:r>
            <a:r>
              <a:rPr lang="de-CH" dirty="0" smtClean="0">
                <a:sym typeface="Wingdings" panose="05000000000000000000" pitchFamily="2" charset="2"/>
              </a:rPr>
              <a:t>mit Wert 1 laufen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Finden Weg vom Bahnhof zum </a:t>
            </a:r>
            <a:r>
              <a:rPr lang="de-CH" dirty="0" err="1" smtClean="0">
                <a:sym typeface="Wingdings" panose="05000000000000000000" pitchFamily="2" charset="2"/>
              </a:rPr>
              <a:t>Irchel</a:t>
            </a:r>
            <a:endParaRPr lang="de-CH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CH" dirty="0" smtClean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6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600" dirty="0" smtClean="0"/>
              <a:t>Strassennetz in Punkten</a:t>
            </a:r>
            <a:endParaRPr lang="de-CH" sz="3600" dirty="0"/>
          </a:p>
        </p:txBody>
      </p:sp>
      <p:pic>
        <p:nvPicPr>
          <p:cNvPr id="3075" name="Picture 3" descr="C:\Users\Quinten\Documents\Uni Zurich\5. Semester\ESC202\Präsentation\hbirchel_intersections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773185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600" dirty="0" smtClean="0"/>
              <a:t>Strassennetz binär</a:t>
            </a:r>
            <a:endParaRPr lang="de-CH" sz="3600" dirty="0"/>
          </a:p>
        </p:txBody>
      </p:sp>
      <p:pic>
        <p:nvPicPr>
          <p:cNvPr id="3075" name="Picture 3" descr="C:\Users\Quinten\Documents\Uni Zurich\5. Semester\ESC202\Präsentation\hbirchel_intersections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773185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Quinten\Documents\Uni Zurich\5. Semester\ESC202\Präsentation\hbirchel_streets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484784"/>
            <a:ext cx="7773185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Anpassungen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sym typeface="Wingdings" panose="05000000000000000000" pitchFamily="2" charset="2"/>
              </a:rPr>
              <a:t>Wahrscheinlichkeitsfunktion angepasst</a:t>
            </a:r>
          </a:p>
          <a:p>
            <a:r>
              <a:rPr lang="de-CH" i="1" dirty="0" err="1" smtClean="0"/>
              <a:t>self.target</a:t>
            </a:r>
            <a:r>
              <a:rPr lang="de-CH" dirty="0" smtClean="0"/>
              <a:t> und </a:t>
            </a:r>
            <a:r>
              <a:rPr lang="de-CH" i="1" dirty="0" err="1" smtClean="0"/>
              <a:t>self.origin</a:t>
            </a:r>
            <a:r>
              <a:rPr lang="de-CH" dirty="0" smtClean="0"/>
              <a:t> eingeführt</a:t>
            </a:r>
          </a:p>
          <a:p>
            <a:r>
              <a:rPr lang="de-CH" dirty="0" smtClean="0"/>
              <a:t>Ameise muss am Ziel umkehren</a:t>
            </a:r>
          </a:p>
          <a:p>
            <a:r>
              <a:rPr lang="de-CH" dirty="0" smtClean="0"/>
              <a:t>Ameise in Sackgasse stirbt</a:t>
            </a:r>
          </a:p>
          <a:p>
            <a:r>
              <a:rPr lang="de-CH" dirty="0" smtClean="0"/>
              <a:t>Alle Ameisen starten am HB</a:t>
            </a:r>
          </a:p>
          <a:p>
            <a:r>
              <a:rPr lang="de-CH" dirty="0" smtClean="0"/>
              <a:t>Ameisen in verschiedenen Wellen starten lassen</a:t>
            </a:r>
          </a:p>
          <a:p>
            <a:pPr marL="0" indent="0">
              <a:buNone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42874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de-CH" dirty="0" smtClean="0"/>
              <a:t>Resultate</a:t>
            </a:r>
            <a:endParaRPr lang="de-CH" dirty="0"/>
          </a:p>
        </p:txBody>
      </p:sp>
      <p:pic>
        <p:nvPicPr>
          <p:cNvPr id="7170" name="Picture 2" descr="C:\Users\Quinten\Documents\Uni Zurich\5. Semester\ESC202\Präsentation\sp_perform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59" y="1052736"/>
            <a:ext cx="3743893" cy="280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Quinten\Documents\Uni Zurich\5. Semester\ESC202\Präsentation\sp_run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69" y="1035885"/>
            <a:ext cx="3766203" cy="282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Quinten\Documents\Uni Zurich\5. Semester\ESC202\Präsentation\sp_run5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15" y="3935233"/>
            <a:ext cx="3740837" cy="280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054268" y="4414970"/>
            <a:ext cx="3766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Zahlen oberhalb der Graphiken sind in Meter angegeben und zeigen die Distanz vom HB zum </a:t>
            </a:r>
            <a:r>
              <a:rPr lang="de-CH" dirty="0" err="1" smtClean="0"/>
              <a:t>Irchel</a:t>
            </a:r>
            <a:r>
              <a:rPr lang="de-CH" dirty="0" smtClean="0"/>
              <a:t>. Die kürzeste Strecke dauert etwa 8.5 Minuten mit Velo.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590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 2. Problemstellung</a:t>
            </a:r>
            <a:endParaRPr lang="de-CH" dirty="0"/>
          </a:p>
        </p:txBody>
      </p:sp>
      <p:pic>
        <p:nvPicPr>
          <p:cNvPr id="8194" name="Picture 2" descr="C:\Users\Quinten\Documents\Uni Zurich\5. Semester\ESC202\Präsentation\sp2_perform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91273"/>
            <a:ext cx="4320480" cy="32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Quinten\Documents\Uni Zurich\5. Semester\ESC202\Präsentation\sp2_run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91273"/>
            <a:ext cx="4320480" cy="32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24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Verirren der Ameisen</a:t>
            </a:r>
          </a:p>
          <a:p>
            <a:r>
              <a:rPr lang="de-CH" dirty="0" smtClean="0"/>
              <a:t>Zwischen zwei Kreuzungen oszillieren</a:t>
            </a:r>
          </a:p>
          <a:p>
            <a:r>
              <a:rPr lang="de-CH" dirty="0" smtClean="0"/>
              <a:t>Betrunkene Ameisen</a:t>
            </a:r>
          </a:p>
          <a:p>
            <a:r>
              <a:rPr lang="de-CH" dirty="0" smtClean="0"/>
              <a:t>Falls </a:t>
            </a:r>
            <a:r>
              <a:rPr lang="de-CH" dirty="0"/>
              <a:t>S</a:t>
            </a:r>
            <a:r>
              <a:rPr lang="de-CH" dirty="0" smtClean="0"/>
              <a:t>ackgasse: </a:t>
            </a:r>
            <a:r>
              <a:rPr lang="de-CH" i="1" dirty="0" smtClean="0"/>
              <a:t>Trail </a:t>
            </a:r>
            <a:r>
              <a:rPr lang="de-CH" i="1" dirty="0" err="1" smtClean="0"/>
              <a:t>of</a:t>
            </a:r>
            <a:r>
              <a:rPr lang="de-CH" i="1" dirty="0" smtClean="0"/>
              <a:t> </a:t>
            </a:r>
            <a:r>
              <a:rPr lang="de-CH" i="1" dirty="0" err="1" smtClean="0"/>
              <a:t>death</a:t>
            </a:r>
            <a:endParaRPr lang="de-CH" i="1" dirty="0" smtClean="0"/>
          </a:p>
          <a:p>
            <a:pPr marL="0" indent="0">
              <a:buNone/>
            </a:pPr>
            <a:endParaRPr lang="de-CH" i="1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2994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CH" dirty="0" smtClean="0"/>
              <a:t>Thema</a:t>
            </a:r>
          </a:p>
          <a:p>
            <a:pPr lvl="1"/>
            <a:r>
              <a:rPr lang="de-CH" dirty="0" err="1" smtClean="0"/>
              <a:t>Travelling</a:t>
            </a:r>
            <a:r>
              <a:rPr lang="de-CH" dirty="0" smtClean="0"/>
              <a:t> </a:t>
            </a:r>
            <a:r>
              <a:rPr lang="de-CH" dirty="0" err="1" smtClean="0"/>
              <a:t>Salesman</a:t>
            </a:r>
            <a:r>
              <a:rPr lang="de-CH" dirty="0" smtClean="0"/>
              <a:t> Problem</a:t>
            </a:r>
            <a:endParaRPr lang="de-CH" dirty="0" smtClean="0"/>
          </a:p>
          <a:p>
            <a:pPr lvl="1"/>
            <a:r>
              <a:rPr lang="de-CH" dirty="0" err="1" smtClean="0"/>
              <a:t>Simulated</a:t>
            </a:r>
            <a:r>
              <a:rPr lang="de-CH" dirty="0" smtClean="0"/>
              <a:t> </a:t>
            </a:r>
            <a:r>
              <a:rPr lang="de-CH" dirty="0" err="1" smtClean="0"/>
              <a:t>Annealing</a:t>
            </a:r>
            <a:endParaRPr lang="de-CH" dirty="0" smtClean="0"/>
          </a:p>
          <a:p>
            <a:pPr lvl="1"/>
            <a:r>
              <a:rPr lang="de-CH" dirty="0" err="1" smtClean="0"/>
              <a:t>Ant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 smtClean="0"/>
          </a:p>
          <a:p>
            <a:r>
              <a:rPr lang="de-CH" dirty="0" smtClean="0"/>
              <a:t>Resultate des Hauptproblems</a:t>
            </a:r>
            <a:endParaRPr lang="de-CH" dirty="0" smtClean="0"/>
          </a:p>
          <a:p>
            <a:pPr lvl="1"/>
            <a:r>
              <a:rPr lang="de-CH" dirty="0" smtClean="0"/>
              <a:t>Durchgang ohne Hindernis</a:t>
            </a:r>
          </a:p>
          <a:p>
            <a:pPr lvl="1"/>
            <a:r>
              <a:rPr lang="de-CH" dirty="0"/>
              <a:t>Durchgang </a:t>
            </a:r>
            <a:r>
              <a:rPr lang="de-CH" dirty="0" smtClean="0"/>
              <a:t>mit einem Hindernis</a:t>
            </a:r>
            <a:endParaRPr lang="de-CH" dirty="0"/>
          </a:p>
          <a:p>
            <a:pPr lvl="1"/>
            <a:r>
              <a:rPr lang="de-CH" dirty="0"/>
              <a:t>Durchgang </a:t>
            </a:r>
            <a:r>
              <a:rPr lang="de-CH" dirty="0" smtClean="0"/>
              <a:t>mit drei Hindernissen</a:t>
            </a:r>
          </a:p>
          <a:p>
            <a:pPr lvl="1"/>
            <a:r>
              <a:rPr lang="de-CH" dirty="0" smtClean="0"/>
              <a:t>Probleme</a:t>
            </a:r>
            <a:endParaRPr lang="de-CH" dirty="0"/>
          </a:p>
          <a:p>
            <a:r>
              <a:rPr lang="de-CH" dirty="0" smtClean="0"/>
              <a:t>Weitere Anwendungen: </a:t>
            </a:r>
            <a:r>
              <a:rPr lang="de-CH" dirty="0" err="1" smtClean="0"/>
              <a:t>Shortest</a:t>
            </a:r>
            <a:r>
              <a:rPr lang="de-CH" dirty="0" smtClean="0"/>
              <a:t> Path</a:t>
            </a:r>
          </a:p>
          <a:p>
            <a:pPr lvl="1"/>
            <a:r>
              <a:rPr lang="de-CH" dirty="0" smtClean="0"/>
              <a:t>Strassennetz in Punkten</a:t>
            </a:r>
          </a:p>
          <a:p>
            <a:pPr lvl="1"/>
            <a:r>
              <a:rPr lang="de-CH" dirty="0" smtClean="0"/>
              <a:t>Strassennetz binär</a:t>
            </a:r>
          </a:p>
          <a:p>
            <a:pPr lvl="1"/>
            <a:r>
              <a:rPr lang="de-CH" dirty="0" smtClean="0"/>
              <a:t>Anpassungen</a:t>
            </a:r>
          </a:p>
          <a:p>
            <a:pPr lvl="1"/>
            <a:r>
              <a:rPr lang="de-CH" dirty="0" smtClean="0"/>
              <a:t>Resultate</a:t>
            </a:r>
          </a:p>
          <a:p>
            <a:pPr lvl="1"/>
            <a:r>
              <a:rPr lang="de-CH" dirty="0" smtClean="0"/>
              <a:t>Resultate 2. Problemstellung</a:t>
            </a:r>
          </a:p>
          <a:p>
            <a:pPr lvl="1"/>
            <a:r>
              <a:rPr lang="de-CH" dirty="0" smtClean="0"/>
              <a:t>Probleme</a:t>
            </a:r>
            <a:endParaRPr lang="de-CH" dirty="0" smtClean="0"/>
          </a:p>
          <a:p>
            <a:r>
              <a:rPr lang="de-CH" dirty="0" smtClean="0"/>
              <a:t>Kritischer </a:t>
            </a:r>
            <a:r>
              <a:rPr lang="de-CH" dirty="0" smtClean="0"/>
              <a:t>Rückblick</a:t>
            </a:r>
          </a:p>
          <a:p>
            <a:r>
              <a:rPr lang="de-CH" dirty="0" smtClean="0"/>
              <a:t>Literatur</a:t>
            </a: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42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Kritischer Rückblick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Parameter experimentieren eventuell optimieren</a:t>
            </a:r>
          </a:p>
          <a:p>
            <a:r>
              <a:rPr lang="de-CH" dirty="0" smtClean="0"/>
              <a:t>Kompliziertere Hindernisse </a:t>
            </a:r>
            <a:r>
              <a:rPr lang="de-CH" dirty="0" smtClean="0"/>
              <a:t>einbauen</a:t>
            </a:r>
          </a:p>
          <a:p>
            <a:r>
              <a:rPr lang="de-CH" dirty="0" smtClean="0"/>
              <a:t>Asymmetrische Distanzen</a:t>
            </a:r>
          </a:p>
          <a:p>
            <a:pPr lvl="1"/>
            <a:r>
              <a:rPr lang="de-CH" dirty="0" smtClean="0"/>
              <a:t>Einbahnstrassen</a:t>
            </a:r>
          </a:p>
          <a:p>
            <a:r>
              <a:rPr lang="de-CH" dirty="0" smtClean="0"/>
              <a:t>Alpha Beta zeitabhängig machen</a:t>
            </a:r>
          </a:p>
          <a:p>
            <a:r>
              <a:rPr lang="de-CH" dirty="0" smtClean="0"/>
              <a:t>Pheromon nicht hinzufügen, wenn </a:t>
            </a:r>
            <a:r>
              <a:rPr lang="de-CH" i="1" dirty="0" smtClean="0"/>
              <a:t>schlechter Weg</a:t>
            </a:r>
            <a:endParaRPr lang="de-CH" i="1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031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Literatur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«</a:t>
            </a:r>
            <a:r>
              <a:rPr lang="de-CH" sz="2400" dirty="0" err="1" smtClean="0"/>
              <a:t>How</a:t>
            </a:r>
            <a:r>
              <a:rPr lang="de-CH" sz="2400" dirty="0" smtClean="0"/>
              <a:t> </a:t>
            </a:r>
            <a:r>
              <a:rPr lang="de-CH" sz="2400" dirty="0" err="1"/>
              <a:t>Ants</a:t>
            </a:r>
            <a:r>
              <a:rPr lang="de-CH" sz="2400" dirty="0"/>
              <a:t> Find </a:t>
            </a:r>
            <a:r>
              <a:rPr lang="de-CH" sz="2400" dirty="0" smtClean="0"/>
              <a:t>Food», http</a:t>
            </a:r>
            <a:r>
              <a:rPr lang="de-CH" sz="2400" dirty="0"/>
              <a:t>://</a:t>
            </a:r>
            <a:r>
              <a:rPr lang="de-CH" sz="2400" dirty="0" smtClean="0"/>
              <a:t>mute-net.sourceforge.net/howAnts.shtml, Stand: 9.12.18</a:t>
            </a:r>
          </a:p>
          <a:p>
            <a:r>
              <a:rPr lang="de-CH" sz="2400" dirty="0" smtClean="0"/>
              <a:t>Stefan Schafroth (2004), «</a:t>
            </a:r>
            <a:r>
              <a:rPr lang="en-US" sz="2400" dirty="0" smtClean="0"/>
              <a:t>Using </a:t>
            </a:r>
            <a:r>
              <a:rPr lang="en-US" sz="2400" dirty="0"/>
              <a:t>Ant Colony </a:t>
            </a:r>
            <a:r>
              <a:rPr lang="en-US" sz="2400" dirty="0" err="1"/>
              <a:t>Behaviour</a:t>
            </a:r>
            <a:r>
              <a:rPr lang="en-US" sz="2400" dirty="0"/>
              <a:t> </a:t>
            </a:r>
            <a:r>
              <a:rPr lang="en-US" sz="2400" dirty="0" smtClean="0"/>
              <a:t>for Distributed Optimization</a:t>
            </a:r>
            <a:r>
              <a:rPr lang="de-CH" sz="2400" dirty="0" smtClean="0"/>
              <a:t>»</a:t>
            </a:r>
          </a:p>
          <a:p>
            <a:r>
              <a:rPr lang="de-CH" sz="2400" dirty="0" smtClean="0"/>
              <a:t>Wikipedia, https</a:t>
            </a:r>
            <a:r>
              <a:rPr lang="de-CH" sz="2400" dirty="0"/>
              <a:t>://</a:t>
            </a:r>
            <a:r>
              <a:rPr lang="de-CH" sz="2400" dirty="0" smtClean="0"/>
              <a:t>en.wikipedia.org/wiki/Travelling_salesman_problem#Exact_algorithms </a:t>
            </a:r>
          </a:p>
          <a:p>
            <a:r>
              <a:rPr lang="de-CH" sz="2400" dirty="0" smtClean="0"/>
              <a:t>Wolfram </a:t>
            </a:r>
            <a:r>
              <a:rPr lang="de-CH" sz="2400" dirty="0" err="1" smtClean="0"/>
              <a:t>MathWorld</a:t>
            </a:r>
            <a:r>
              <a:rPr lang="de-CH" sz="2400" dirty="0"/>
              <a:t>, http://</a:t>
            </a:r>
            <a:r>
              <a:rPr lang="de-CH" sz="2400" dirty="0" smtClean="0"/>
              <a:t>mathworld.wolfram.com/SimulatedAnnealing.html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61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Thema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Travelling</a:t>
            </a:r>
            <a:r>
              <a:rPr lang="de-CH" dirty="0" smtClean="0"/>
              <a:t> </a:t>
            </a:r>
          </a:p>
          <a:p>
            <a:pPr marL="0" indent="0">
              <a:buNone/>
            </a:pPr>
            <a:r>
              <a:rPr lang="de-CH" dirty="0" err="1" smtClean="0"/>
              <a:t>Salesman</a:t>
            </a:r>
            <a:r>
              <a:rPr lang="de-CH" dirty="0" smtClean="0"/>
              <a:t> Problem:</a:t>
            </a:r>
          </a:p>
          <a:p>
            <a:pPr marL="0" indent="0">
              <a:buNone/>
            </a:pPr>
            <a:endParaRPr lang="de-CH" dirty="0" smtClean="0"/>
          </a:p>
          <a:p>
            <a:endParaRPr lang="de-CH" dirty="0" smtClean="0"/>
          </a:p>
          <a:p>
            <a:r>
              <a:rPr lang="de-CH" dirty="0" err="1"/>
              <a:t>Simulated</a:t>
            </a:r>
            <a:r>
              <a:rPr lang="de-CH" dirty="0"/>
              <a:t> </a:t>
            </a:r>
            <a:r>
              <a:rPr lang="de-CH" dirty="0" err="1"/>
              <a:t>Annealing</a:t>
            </a:r>
            <a:r>
              <a:rPr lang="de-CH" dirty="0"/>
              <a:t>: Eine Monte Carlo Methode</a:t>
            </a:r>
            <a:r>
              <a:rPr lang="de-CH" dirty="0" smtClean="0"/>
              <a:t>…</a:t>
            </a:r>
          </a:p>
          <a:p>
            <a:r>
              <a:rPr lang="de-CH" dirty="0" err="1" smtClean="0"/>
              <a:t>Ant</a:t>
            </a:r>
            <a:r>
              <a:rPr lang="de-CH" dirty="0" smtClean="0"/>
              <a:t> Algorithmus: </a:t>
            </a:r>
            <a:r>
              <a:rPr lang="de-CH" dirty="0"/>
              <a:t>Ameisen benutzen </a:t>
            </a:r>
            <a:r>
              <a:rPr lang="de-CH" dirty="0" smtClean="0"/>
              <a:t>Ph</a:t>
            </a:r>
            <a:r>
              <a:rPr lang="de-CH" dirty="0" smtClean="0"/>
              <a:t>eromone </a:t>
            </a:r>
            <a:r>
              <a:rPr lang="de-CH" dirty="0"/>
              <a:t>um den Weg zu </a:t>
            </a:r>
            <a:r>
              <a:rPr lang="de-CH" dirty="0" smtClean="0"/>
              <a:t>finden</a:t>
            </a:r>
          </a:p>
        </p:txBody>
      </p:sp>
      <p:pic>
        <p:nvPicPr>
          <p:cNvPr id="1026" name="Picture 2" descr="Bildergebnis für travelling salesman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00808"/>
            <a:ext cx="4896544" cy="216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9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Travelling</a:t>
            </a:r>
            <a:r>
              <a:rPr lang="de-CH" dirty="0" smtClean="0"/>
              <a:t> </a:t>
            </a:r>
            <a:r>
              <a:rPr lang="de-CH" dirty="0" err="1" smtClean="0"/>
              <a:t>Salesman</a:t>
            </a:r>
            <a:r>
              <a:rPr lang="de-CH" dirty="0" smtClean="0"/>
              <a:t> Problem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Anzahl Punkte zu besuchen</a:t>
            </a:r>
          </a:p>
          <a:p>
            <a:r>
              <a:rPr lang="de-CH" dirty="0" smtClean="0"/>
              <a:t>Schnellste Route finden</a:t>
            </a:r>
          </a:p>
          <a:p>
            <a:r>
              <a:rPr lang="de-CH" dirty="0" smtClean="0"/>
              <a:t>Ziel: Alle Punkte ablaufen</a:t>
            </a:r>
          </a:p>
          <a:p>
            <a:r>
              <a:rPr lang="de-CH" dirty="0" smtClean="0"/>
              <a:t>Lösungen:</a:t>
            </a:r>
          </a:p>
          <a:p>
            <a:pPr marL="857250" lvl="1" indent="-457200"/>
            <a:r>
              <a:rPr lang="de-CH" dirty="0" err="1" smtClean="0"/>
              <a:t>Brute</a:t>
            </a:r>
            <a:r>
              <a:rPr lang="de-CH" dirty="0" smtClean="0"/>
              <a:t> Force </a:t>
            </a:r>
            <a:r>
              <a:rPr lang="de-CH" dirty="0" smtClean="0">
                <a:sym typeface="Wingdings" panose="05000000000000000000" pitchFamily="2" charset="2"/>
              </a:rPr>
              <a:t> alle Permutationen versuchen</a:t>
            </a:r>
            <a:br>
              <a:rPr lang="de-CH" dirty="0" smtClean="0">
                <a:sym typeface="Wingdings" panose="05000000000000000000" pitchFamily="2" charset="2"/>
              </a:rPr>
            </a:br>
            <a:r>
              <a:rPr lang="de-CH" dirty="0" smtClean="0">
                <a:sym typeface="Wingdings" panose="05000000000000000000" pitchFamily="2" charset="2"/>
              </a:rPr>
              <a:t>Schon mit 20 Städte sehr ungünstig; </a:t>
            </a:r>
            <a:r>
              <a:rPr lang="de-CH" dirty="0" smtClean="0"/>
              <a:t>O(n!)</a:t>
            </a:r>
          </a:p>
          <a:p>
            <a:pPr marL="857250" lvl="1" indent="-457200"/>
            <a:r>
              <a:rPr lang="de-CH" dirty="0" smtClean="0"/>
              <a:t>Verschiedene </a:t>
            </a:r>
            <a:r>
              <a:rPr lang="de-CH" dirty="0" smtClean="0"/>
              <a:t>Computer Algorithmen</a:t>
            </a:r>
            <a:r>
              <a:rPr lang="de-CH" dirty="0" smtClean="0"/>
              <a:t>; </a:t>
            </a:r>
            <a:r>
              <a:rPr lang="de-CH" dirty="0" err="1" smtClean="0"/>
              <a:t>Bsp</a:t>
            </a:r>
            <a:r>
              <a:rPr lang="de-CH" dirty="0" smtClean="0"/>
              <a:t> sind </a:t>
            </a:r>
            <a:r>
              <a:rPr lang="de-CH" dirty="0" err="1" smtClean="0"/>
              <a:t>Simulated</a:t>
            </a:r>
            <a:r>
              <a:rPr lang="de-CH" dirty="0" smtClean="0"/>
              <a:t> </a:t>
            </a:r>
            <a:r>
              <a:rPr lang="de-CH" dirty="0" err="1" smtClean="0"/>
              <a:t>Annealing</a:t>
            </a:r>
            <a:r>
              <a:rPr lang="de-CH" dirty="0" smtClean="0"/>
              <a:t> oder </a:t>
            </a:r>
            <a:r>
              <a:rPr lang="de-CH" dirty="0" err="1" smtClean="0"/>
              <a:t>Ant</a:t>
            </a:r>
            <a:r>
              <a:rPr lang="de-CH" dirty="0" smtClean="0"/>
              <a:t> Algorithmus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84784"/>
            <a:ext cx="30670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79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Simulated</a:t>
            </a:r>
            <a:r>
              <a:rPr lang="de-CH" dirty="0" smtClean="0"/>
              <a:t> </a:t>
            </a:r>
            <a:r>
              <a:rPr lang="de-CH" dirty="0" err="1" smtClean="0"/>
              <a:t>Annealing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95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Ant</a:t>
            </a:r>
            <a:r>
              <a:rPr lang="de-CH" dirty="0" smtClean="0"/>
              <a:t> Algorithmus</a:t>
            </a:r>
            <a:endParaRPr lang="de-CH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34311" y="1124977"/>
            <a:ext cx="8067685" cy="5184047"/>
            <a:chOff x="510532" y="437985"/>
            <a:chExt cx="8067685" cy="5184047"/>
          </a:xfrm>
        </p:grpSpPr>
        <p:pic>
          <p:nvPicPr>
            <p:cNvPr id="4" name="Picture 4" descr="http://mute-net.sourceforge.net/images/ants/antDiagram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32" y="980697"/>
              <a:ext cx="3810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http://mute-net.sourceforge.net/images/ants/antDiagram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217" y="995830"/>
              <a:ext cx="3810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http://mute-net.sourceforge.net/images/ants/antDiagram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32" y="3717032"/>
              <a:ext cx="3810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http://mute-net.sourceforge.net/images/ants/antDiagram5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179" y="3717001"/>
              <a:ext cx="3810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feld 7"/>
            <p:cNvSpPr txBox="1"/>
            <p:nvPr/>
          </p:nvSpPr>
          <p:spPr>
            <a:xfrm>
              <a:off x="510532" y="437985"/>
              <a:ext cx="389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1.</a:t>
              </a:r>
              <a:endParaRPr lang="de-CH" dirty="0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510532" y="3212976"/>
              <a:ext cx="389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3</a:t>
              </a:r>
              <a:r>
                <a:rPr lang="de-CH" dirty="0" smtClean="0"/>
                <a:t>.</a:t>
              </a:r>
              <a:endParaRPr lang="de-CH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748179" y="445314"/>
              <a:ext cx="389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2</a:t>
              </a:r>
              <a:r>
                <a:rPr lang="de-CH" dirty="0" smtClean="0"/>
                <a:t>.</a:t>
              </a:r>
              <a:endParaRPr lang="de-CH" dirty="0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4748179" y="3212976"/>
              <a:ext cx="389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4</a:t>
              </a:r>
              <a:r>
                <a:rPr lang="de-CH" dirty="0" smtClean="0"/>
                <a:t>.</a:t>
              </a:r>
              <a:endParaRPr lang="de-CH" dirty="0"/>
            </a:p>
          </p:txBody>
        </p:sp>
      </p:grpSp>
    </p:spTree>
    <p:extLst>
      <p:ext uri="{BB962C8B-B14F-4D97-AF65-F5344CB8AC3E}">
        <p14:creationId xmlns:p14="http://schemas.microsoft.com/office/powerpoint/2010/main" val="268409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Ant</a:t>
            </a:r>
            <a:r>
              <a:rPr lang="de-CH" dirty="0" smtClean="0"/>
              <a:t> Algorithmus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Intensität der </a:t>
            </a:r>
            <a:r>
              <a:rPr lang="de-CH" dirty="0" smtClean="0"/>
              <a:t>Ph</a:t>
            </a:r>
            <a:r>
              <a:rPr lang="de-CH" dirty="0" smtClean="0"/>
              <a:t>eromon </a:t>
            </a:r>
            <a:r>
              <a:rPr lang="de-CH" dirty="0" smtClean="0"/>
              <a:t>Spur mit </a:t>
            </a:r>
            <a:r>
              <a:rPr lang="de-CH" dirty="0">
                <a:latin typeface="Calibri"/>
              </a:rPr>
              <a:t>ρ</a:t>
            </a:r>
            <a:r>
              <a:rPr lang="de-CH" dirty="0" smtClean="0"/>
              <a:t> </a:t>
            </a:r>
            <a:r>
              <a:rPr lang="de-CH" dirty="0" smtClean="0"/>
              <a:t>als Evaporation Koeffizient</a:t>
            </a:r>
          </a:p>
          <a:p>
            <a:r>
              <a:rPr lang="de-CH" dirty="0" smtClean="0"/>
              <a:t>Folgende Wahrscheinlichkeitsfunktion für die Bewegung von Stadt A zur </a:t>
            </a:r>
            <a:r>
              <a:rPr lang="de-CH" dirty="0"/>
              <a:t>S</a:t>
            </a:r>
            <a:r>
              <a:rPr lang="de-CH" dirty="0" smtClean="0"/>
              <a:t>tadt B haben wir gebraucht:</a:t>
            </a:r>
          </a:p>
          <a:p>
            <a:r>
              <a:rPr lang="de-CH" dirty="0" smtClean="0"/>
              <a:t>Tabu-Liste 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438" y="2366020"/>
            <a:ext cx="34480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17032"/>
            <a:ext cx="36290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21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des Hauptproblems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30824" cy="4525963"/>
          </a:xfrm>
        </p:spPr>
        <p:txBody>
          <a:bodyPr/>
          <a:lstStyle/>
          <a:p>
            <a:r>
              <a:rPr lang="de-CH" dirty="0" smtClean="0"/>
              <a:t>Schon früh gute Resultate</a:t>
            </a:r>
          </a:p>
          <a:p>
            <a:r>
              <a:rPr lang="de-CH" dirty="0" smtClean="0"/>
              <a:t>Keine klare Konvergenz</a:t>
            </a:r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</p:txBody>
      </p:sp>
      <p:pic>
        <p:nvPicPr>
          <p:cNvPr id="1027" name="Picture 3" descr="C:\Users\Quinten\Documents\Uni Zurich\5. Semester\ESC202\Präsentation\perform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56792"/>
            <a:ext cx="460767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1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de-CH" dirty="0" smtClean="0"/>
              <a:t>Durchgang ohne Hindernis</a:t>
            </a:r>
            <a:endParaRPr lang="de-CH" dirty="0"/>
          </a:p>
        </p:txBody>
      </p:sp>
      <p:pic>
        <p:nvPicPr>
          <p:cNvPr id="2055" name="Picture 7" descr="C:\Users\Quinten\Documents\Uni Zurich\5. Semester\ESC202\Präsentation\run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8746"/>
            <a:ext cx="364774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Quinten\Documents\Uni Zurich\5. Semester\ESC202\Präsentation\run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364774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Quinten\Documents\Uni Zurich\5. Semester\ESC202\Präsentation\run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83114"/>
            <a:ext cx="364774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275856" y="117003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Run 0</a:t>
            </a:r>
            <a:endParaRPr lang="de-CH" dirty="0"/>
          </a:p>
        </p:txBody>
      </p:sp>
      <p:sp>
        <p:nvSpPr>
          <p:cNvPr id="14" name="Textfeld 13"/>
          <p:cNvSpPr txBox="1"/>
          <p:nvPr/>
        </p:nvSpPr>
        <p:spPr>
          <a:xfrm>
            <a:off x="7668344" y="120680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Run 50</a:t>
            </a:r>
            <a:endParaRPr lang="de-CH" dirty="0"/>
          </a:p>
        </p:txBody>
      </p:sp>
      <p:sp>
        <p:nvSpPr>
          <p:cNvPr id="15" name="Textfeld 14"/>
          <p:cNvSpPr txBox="1"/>
          <p:nvPr/>
        </p:nvSpPr>
        <p:spPr>
          <a:xfrm>
            <a:off x="7596336" y="398311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Run 55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461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Bildschirmpräsentation (4:3)</PresentationFormat>
  <Paragraphs>105</Paragraphs>
  <Slides>21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Larissa</vt:lpstr>
      <vt:lpstr>Project SamANTa Super Advanced Multi ANT Algorithm</vt:lpstr>
      <vt:lpstr>Inhalt</vt:lpstr>
      <vt:lpstr>Thema</vt:lpstr>
      <vt:lpstr>Travelling Salesman Problem</vt:lpstr>
      <vt:lpstr>Simulated Annealing</vt:lpstr>
      <vt:lpstr>Ant Algorithmus</vt:lpstr>
      <vt:lpstr>Ant Algorithmus</vt:lpstr>
      <vt:lpstr>Resultate des Hauptproblems</vt:lpstr>
      <vt:lpstr>Durchgang ohne Hindernis</vt:lpstr>
      <vt:lpstr>Durchgang mit einem Hindernis</vt:lpstr>
      <vt:lpstr>Durchgang mit drei Hindernissen</vt:lpstr>
      <vt:lpstr>Probleme</vt:lpstr>
      <vt:lpstr>Weitere Anwendungen: Shortest Path</vt:lpstr>
      <vt:lpstr>Strassennetz in Punkten</vt:lpstr>
      <vt:lpstr>Strassennetz binär</vt:lpstr>
      <vt:lpstr>Anpassungen</vt:lpstr>
      <vt:lpstr>Resultate</vt:lpstr>
      <vt:lpstr>Resultat 2. Problemstellung</vt:lpstr>
      <vt:lpstr>Probleme</vt:lpstr>
      <vt:lpstr>Kritischer Rückblick</vt:lpstr>
      <vt:lpstr>Literatur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Samanta</dc:title>
  <dc:creator>Quinten</dc:creator>
  <cp:lastModifiedBy>Quinten</cp:lastModifiedBy>
  <cp:revision>35</cp:revision>
  <dcterms:created xsi:type="dcterms:W3CDTF">2018-11-12T13:21:17Z</dcterms:created>
  <dcterms:modified xsi:type="dcterms:W3CDTF">2018-12-14T14:54:19Z</dcterms:modified>
</cp:coreProperties>
</file>